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5" r:id="rId3"/>
    <p:sldId id="257" r:id="rId4"/>
    <p:sldId id="258" r:id="rId5"/>
    <p:sldId id="259" r:id="rId6"/>
    <p:sldId id="290" r:id="rId7"/>
    <p:sldId id="260" r:id="rId8"/>
    <p:sldId id="302" r:id="rId9"/>
    <p:sldId id="261" r:id="rId10"/>
    <p:sldId id="278" r:id="rId11"/>
    <p:sldId id="279" r:id="rId12"/>
    <p:sldId id="281" r:id="rId13"/>
    <p:sldId id="291" r:id="rId14"/>
    <p:sldId id="299" r:id="rId15"/>
    <p:sldId id="300" r:id="rId16"/>
    <p:sldId id="301" r:id="rId17"/>
    <p:sldId id="303" r:id="rId18"/>
    <p:sldId id="292" r:id="rId19"/>
    <p:sldId id="272" r:id="rId20"/>
    <p:sldId id="264" r:id="rId21"/>
    <p:sldId id="286" r:id="rId22"/>
    <p:sldId id="295" r:id="rId23"/>
    <p:sldId id="28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59" autoAdjust="0"/>
    <p:restoredTop sz="94694" autoAdjust="0"/>
  </p:normalViewPr>
  <p:slideViewPr>
    <p:cSldViewPr snapToGrid="0">
      <p:cViewPr varScale="1">
        <p:scale>
          <a:sx n="73" d="100"/>
          <a:sy n="73" d="100"/>
        </p:scale>
        <p:origin x="52" y="1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6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a Pecharová" userId="c200dcf221e80d2e" providerId="LiveId" clId="{9DFC3A5D-8AEA-474C-ACC9-7A904B6A8953}"/>
    <pc:docChg chg="modSld">
      <pc:chgData name="Petra Pecharová" userId="c200dcf221e80d2e" providerId="LiveId" clId="{9DFC3A5D-8AEA-474C-ACC9-7A904B6A8953}" dt="2026-02-08T07:56:50.379" v="8" actId="20577"/>
      <pc:docMkLst>
        <pc:docMk/>
      </pc:docMkLst>
      <pc:sldChg chg="modSp mod">
        <pc:chgData name="Petra Pecharová" userId="c200dcf221e80d2e" providerId="LiveId" clId="{9DFC3A5D-8AEA-474C-ACC9-7A904B6A8953}" dt="2026-02-08T07:56:50.379" v="8" actId="20577"/>
        <pc:sldMkLst>
          <pc:docMk/>
          <pc:sldMk cId="2179233866" sldId="256"/>
        </pc:sldMkLst>
        <pc:spChg chg="mod">
          <ac:chgData name="Petra Pecharová" userId="c200dcf221e80d2e" providerId="LiveId" clId="{9DFC3A5D-8AEA-474C-ACC9-7A904B6A8953}" dt="2026-02-08T07:56:50.379" v="8" actId="20577"/>
          <ac:spMkLst>
            <pc:docMk/>
            <pc:sldMk cId="2179233866" sldId="256"/>
            <ac:spMk id="3" creationId="{2481C928-A06E-94C3-BE1D-F23044FA35B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7D9440-0B9D-42DC-A26E-6FED8B9001AA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1930A5-4412-4628-A472-0547FB3760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159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400" b="1" dirty="0"/>
              <a:t>G 1/03</a:t>
            </a:r>
            <a:r>
              <a:rPr lang="en-GB" sz="2400" dirty="0"/>
              <a:t>: Undisclosed disclaimer can:</a:t>
            </a:r>
          </a:p>
          <a:p>
            <a:pPr lvl="1"/>
            <a:r>
              <a:rPr lang="en-GB" dirty="0"/>
              <a:t>Restore novelty over an Art. 54(3) prior art</a:t>
            </a:r>
          </a:p>
          <a:p>
            <a:pPr lvl="1"/>
            <a:r>
              <a:rPr lang="en-GB" dirty="0"/>
              <a:t>Restore novelty over accidental anticipation</a:t>
            </a:r>
          </a:p>
          <a:p>
            <a:pPr lvl="1"/>
            <a:r>
              <a:rPr lang="en-GB" dirty="0"/>
              <a:t>Remove subject matter excluded for non-technical reasons (“killing embryos”)</a:t>
            </a:r>
          </a:p>
          <a:p>
            <a:endParaRPr lang="en-GB" sz="2400" dirty="0"/>
          </a:p>
          <a:p>
            <a:r>
              <a:rPr lang="en-GB" sz="2400" dirty="0"/>
              <a:t>Undisclosed disclaimer cannot:</a:t>
            </a:r>
          </a:p>
          <a:p>
            <a:pPr lvl="1"/>
            <a:r>
              <a:rPr lang="en-GB" dirty="0"/>
              <a:t>Remove insufficiency</a:t>
            </a:r>
          </a:p>
          <a:p>
            <a:pPr lvl="1"/>
            <a:r>
              <a:rPr lang="en-GB" dirty="0"/>
              <a:t>Remedy lack of IS</a:t>
            </a:r>
          </a:p>
          <a:p>
            <a:pPr lvl="1"/>
            <a:r>
              <a:rPr lang="en-GB" dirty="0"/>
              <a:t>Serve two purposes (of which one is allowable but the other is not)</a:t>
            </a:r>
            <a:endParaRPr lang="en-GB" sz="2400" dirty="0"/>
          </a:p>
          <a:p>
            <a:endParaRPr lang="en-GB" dirty="0"/>
          </a:p>
          <a:p>
            <a:r>
              <a:rPr lang="en-GB" b="1" dirty="0"/>
              <a:t>G 1/16 </a:t>
            </a:r>
            <a:r>
              <a:rPr lang="en-GB" sz="1200" dirty="0"/>
              <a:t>Disclaimer cannot change technical teaching of the claim ever</a:t>
            </a:r>
            <a:endParaRPr lang="en-GB" sz="1200" b="1" dirty="0"/>
          </a:p>
          <a:p>
            <a:r>
              <a:rPr lang="en-GB" sz="1200" dirty="0"/>
              <a:t>IS </a:t>
            </a:r>
            <a:r>
              <a:rPr lang="en-GB" sz="1200" dirty="0" err="1"/>
              <a:t>is</a:t>
            </a:r>
            <a:r>
              <a:rPr lang="en-GB" sz="1200" dirty="0"/>
              <a:t> assessed without the disclaimer</a:t>
            </a:r>
          </a:p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930A5-4412-4628-A472-0547FB3760B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154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B2A5E-DB14-9730-FD46-239A74B19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270A7D-35B1-5FA8-6A1F-0662EC1A8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E0E3D2-1C9E-D6D7-8BFC-D6FA4B628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43E-D89F-4774-A678-D727F4651253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707FC9-B068-ACD7-9926-9A2BFEB90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44733-CA2E-AFF9-4799-CE9B6806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04D0-5369-4D89-9DEF-87626DBACB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132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46D3E-A289-D49A-047D-5C7623964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A77CA5-7511-DA16-2AB7-380427287A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BB529C-4E9A-378D-22F0-F7C331BE3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43E-D89F-4774-A678-D727F4651253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BF313C-5DC2-D4F5-E405-60C2E47FC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7C33D6-E0F6-E4A7-9239-5093B7861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04D0-5369-4D89-9DEF-87626DBACB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38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41A966-2EB1-CA8D-4B63-97EEFC87B4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CD8217-415A-B1F1-AB75-686ADFA3DE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A9E4D4-8B7D-5659-CE44-9A0C347A1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43E-D89F-4774-A678-D727F4651253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74BB2B-D933-5CC1-425F-0FDB61655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C2CC4B-DE2D-0A49-3BA3-094626ACA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04D0-5369-4D89-9DEF-87626DBACB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3488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63A55-1EFF-6D08-C756-0560EFB9F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EC7F7-42E4-1CB4-14F7-304247F64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3F6B1A-6914-2F24-2046-CB5E617A7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43E-D89F-4774-A678-D727F4651253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0B169-2A9A-EEF8-5AED-C33215F2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E7D68-48B9-A245-4C67-45C7B806C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04D0-5369-4D89-9DEF-87626DBACB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569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F0603-0DD8-264F-6B0D-E4D434F22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6A218-049C-CA76-A880-887D57347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2CED20-65F2-EF71-B5A6-75F7166FD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43E-D89F-4774-A678-D727F4651253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EA2D2-8622-061F-1CDE-70EF7B4FE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8432C-0E03-F5ED-1699-AA71AD7B6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04D0-5369-4D89-9DEF-87626DBACB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526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33759-8D58-1072-1F63-B70814047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AC699-5734-DFB7-3D35-634F902920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6F5544-C587-1880-FB94-FCBC48254F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C2D09F-C286-1341-6115-88D20DE8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43E-D89F-4774-A678-D727F4651253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B849F1-3E45-7025-7BEF-B54C02A4A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4633A0-4BE6-5644-C2BA-AE0E8367E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04D0-5369-4D89-9DEF-87626DBACB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022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FBC35-7447-9C9C-64D8-1D98DF3BF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9029C-7745-BCA7-AFC0-90F947A14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0E195F-D214-81C2-13FD-B88F965A2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B367EC-A7B0-3524-3B58-7D3320E596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9B10B9-BC32-1C28-F4BC-42330A4512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A02EA4-0046-97C1-6687-FAC429459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43E-D89F-4774-A678-D727F4651253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0009A8-8D23-A21B-AD5D-20E488520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0FA098-7052-46EF-D52B-B4CCA10AB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04D0-5369-4D89-9DEF-87626DBACB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702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8E1CA-61A2-556A-F0AC-72A6C58C2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B401F6-D396-BA18-A642-32A3AE0F0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43E-D89F-4774-A678-D727F4651253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9D7D92-C188-F7DA-F65F-DC7647E5E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46BAAF-E16A-FCCA-BCA7-5B6A6E29C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04D0-5369-4D89-9DEF-87626DBACB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616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DE501E-2CEC-4C8A-5DD3-0A763A5E7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43E-D89F-4774-A678-D727F4651253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EE79B7-91CA-0560-F10F-A1DC3A9C8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F8B55F-181B-4136-A1BB-35540F2E2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04D0-5369-4D89-9DEF-87626DBACB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418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65AD3-EDF8-26E5-475D-A444A0598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7FB88-E0CD-066B-B247-4C7EEFD5A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195742-D1D5-A2A1-E469-13B7990D1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412321-EB24-1792-39B3-4FA1191BA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43E-D89F-4774-A678-D727F4651253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28AE87-F219-4FC8-DD4A-66595E963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F2B74F-07DA-6FC7-52D3-CA49E97C7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04D0-5369-4D89-9DEF-87626DBACB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940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FD38E-D463-2394-9ED9-8EBA326F7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6C98B2-409A-99AA-F354-AE99438EE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FDA8DF-28EA-59E2-A3FE-5FFBE73D00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FD1E3-907C-1FFB-E7F0-D32F1832E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543E-D89F-4774-A678-D727F4651253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45D693-7DCC-7478-6C2C-E8F6289AA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AC5C2A-92E9-522D-B4B3-37C3A1A2F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204D0-5369-4D89-9DEF-87626DBACB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646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5B0ACA-1B97-754F-346F-4B22FCB1B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90C3A-1F9D-751F-5800-62EF6DC211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F2098B-743F-C11B-9DC8-D75F38CE4D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5543E-D89F-4774-A678-D727F4651253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A51E4-1731-89F9-2E67-07A9F5C75F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E36AD-9888-EFE0-DD5C-D61C2B9D4E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204D0-5369-4D89-9DEF-87626DBACB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254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7E4CD-F5B2-91D6-F236-B8050FC08B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Case Law for the EQE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81C928-A06E-94C3-BE1D-F23044FA35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CIPA 17 Feb 2026</a:t>
            </a:r>
          </a:p>
          <a:p>
            <a:r>
              <a:rPr lang="en-GB" dirty="0"/>
              <a:t>Petra </a:t>
            </a:r>
            <a:r>
              <a:rPr lang="en-GB" dirty="0" err="1"/>
              <a:t>Pecharov</a:t>
            </a:r>
            <a:r>
              <a:rPr lang="cs-CZ" dirty="0"/>
              <a:t>á</a:t>
            </a:r>
            <a:endParaRPr lang="en-GB" dirty="0"/>
          </a:p>
          <a:p>
            <a:r>
              <a:rPr lang="en-GB" dirty="0"/>
              <a:t>Associate IP Attorney @ </a:t>
            </a:r>
            <a:r>
              <a:rPr lang="en-GB" dirty="0" err="1"/>
              <a:t>Thermo</a:t>
            </a:r>
            <a:r>
              <a:rPr lang="en-GB" dirty="0"/>
              <a:t> Fisher Scientific</a:t>
            </a:r>
          </a:p>
        </p:txBody>
      </p:sp>
    </p:spTree>
    <p:extLst>
      <p:ext uri="{BB962C8B-B14F-4D97-AF65-F5344CB8AC3E}">
        <p14:creationId xmlns:p14="http://schemas.microsoft.com/office/powerpoint/2010/main" val="2179233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D9C44-2598-7222-A54B-D9B997ACF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G 1/05</a:t>
            </a:r>
            <a:r>
              <a:rPr lang="en-GB" sz="4000" dirty="0"/>
              <a:t> &amp; </a:t>
            </a:r>
            <a:r>
              <a:rPr lang="en-GB" sz="4000" b="1" dirty="0"/>
              <a:t>G 1/06</a:t>
            </a:r>
            <a:r>
              <a:rPr lang="en-GB" sz="4000" dirty="0"/>
              <a:t> “impeccable pedigree”</a:t>
            </a:r>
            <a:endParaRPr lang="en-GB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F37E3-F73D-2E5F-2CBF-1986556A67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en-GB" sz="2400" b="1" dirty="0"/>
              <a:t>G 1/05</a:t>
            </a:r>
            <a:r>
              <a:rPr lang="en-GB" sz="2400" dirty="0"/>
              <a:t>: the test for Art. 123(2) and for Art. 76(1) is the same</a:t>
            </a:r>
          </a:p>
          <a:p>
            <a:endParaRPr lang="en-GB" sz="2400" dirty="0"/>
          </a:p>
          <a:p>
            <a:r>
              <a:rPr lang="en-GB" sz="2400" b="1" dirty="0"/>
              <a:t>G 1/06</a:t>
            </a:r>
            <a:r>
              <a:rPr lang="en-GB" sz="2400" dirty="0"/>
              <a:t>: consider:</a:t>
            </a:r>
          </a:p>
          <a:p>
            <a:pPr lvl="1"/>
            <a:r>
              <a:rPr lang="en-GB" dirty="0"/>
              <a:t>EP0 (root) discloses ABC; </a:t>
            </a:r>
          </a:p>
          <a:p>
            <a:pPr lvl="1"/>
            <a:r>
              <a:rPr lang="en-GB" dirty="0"/>
              <a:t>EP1 (div of EP0) discloses AB;</a:t>
            </a:r>
          </a:p>
          <a:p>
            <a:pPr lvl="1"/>
            <a:r>
              <a:rPr lang="en-GB" dirty="0"/>
              <a:t>EP2 (div of EP1) discloses C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lang="en-GB" dirty="0">
                <a:sym typeface="Wingdings" panose="05000000000000000000" pitchFamily="2" charset="2"/>
              </a:rPr>
              <a:t> Then EP2 has a problem (Art. 76(1) “invalid divisional”) because C was not in the earlier application (EP1)</a:t>
            </a:r>
            <a:endParaRPr lang="en-GB" dirty="0"/>
          </a:p>
          <a:p>
            <a:pPr marL="228600" lvl="1">
              <a:spcBef>
                <a:spcPts val="1000"/>
              </a:spcBef>
            </a:pPr>
            <a:endParaRPr lang="en-GB" dirty="0"/>
          </a:p>
          <a:p>
            <a:pPr marL="228600" lvl="1">
              <a:spcBef>
                <a:spcPts val="1000"/>
              </a:spcBef>
            </a:pPr>
            <a:r>
              <a:rPr lang="en-GB" dirty="0"/>
              <a:t>Subject matter of a divisional has to be in all predecessors</a:t>
            </a:r>
          </a:p>
          <a:p>
            <a:pPr marL="228600" lvl="1">
              <a:spcBef>
                <a:spcPts val="1000"/>
              </a:spcBef>
            </a:pPr>
            <a:r>
              <a:rPr lang="en-GB" dirty="0"/>
              <a:t>(If EP2 is a div of EP0, that’s something else)</a:t>
            </a:r>
          </a:p>
          <a:p>
            <a:pPr marL="228600" lvl="1">
              <a:spcBef>
                <a:spcPts val="1000"/>
              </a:spcBef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1065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EFB19-0803-E793-CA77-EE0589D8A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G 2/98</a:t>
            </a:r>
            <a:r>
              <a:rPr lang="en-GB" sz="4000" dirty="0"/>
              <a:t> “same invention”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DBE72-5AE8-0632-B250-597B0C671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The test for the “same invention” for the purpose of Art. 87 [priority] is the same as for added subject matter in amendments</a:t>
            </a:r>
          </a:p>
          <a:p>
            <a:r>
              <a:rPr lang="en-GB" sz="2400" dirty="0"/>
              <a:t>So – notorious test, notoriously strict</a:t>
            </a:r>
          </a:p>
        </p:txBody>
      </p:sp>
    </p:spTree>
    <p:extLst>
      <p:ext uri="{BB962C8B-B14F-4D97-AF65-F5344CB8AC3E}">
        <p14:creationId xmlns:p14="http://schemas.microsoft.com/office/powerpoint/2010/main" val="656203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E28CE-CD73-65C9-D1E9-9AA0316B8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G 3/89</a:t>
            </a:r>
            <a:r>
              <a:rPr lang="en-GB" sz="4000" dirty="0"/>
              <a:t> &amp; </a:t>
            </a:r>
            <a:r>
              <a:rPr lang="en-GB" sz="4000" b="1" dirty="0"/>
              <a:t>G 11/91</a:t>
            </a:r>
            <a:r>
              <a:rPr lang="en-GB" sz="4000" dirty="0"/>
              <a:t> “content of application as filed”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3F34B-DF98-7AF7-D7F2-53B9D3D51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15835"/>
          </a:xfrm>
        </p:spPr>
        <p:txBody>
          <a:bodyPr>
            <a:normAutofit/>
          </a:bodyPr>
          <a:lstStyle/>
          <a:p>
            <a:r>
              <a:rPr lang="en-GB" sz="2400" dirty="0"/>
              <a:t>The content of the priority documents is not part of application as filed</a:t>
            </a:r>
          </a:p>
          <a:p>
            <a:r>
              <a:rPr lang="en-GB" sz="2400" dirty="0"/>
              <a:t>Also you can’t use priority documents to clarify / prove obvious error</a:t>
            </a:r>
          </a:p>
          <a:p>
            <a:r>
              <a:rPr lang="en-GB" sz="2400" dirty="0"/>
              <a:t>You can only use application as filed</a:t>
            </a:r>
          </a:p>
          <a:p>
            <a:endParaRPr lang="en-GB" sz="2400" dirty="0"/>
          </a:p>
          <a:p>
            <a:r>
              <a:rPr lang="en-GB" sz="2400" dirty="0"/>
              <a:t>Consider:</a:t>
            </a:r>
          </a:p>
          <a:p>
            <a:pPr lvl="1"/>
            <a:r>
              <a:rPr lang="en-GB" dirty="0"/>
              <a:t>In the application, there’s 47 mm</a:t>
            </a:r>
          </a:p>
          <a:p>
            <a:pPr lvl="1"/>
            <a:r>
              <a:rPr lang="en-GB" dirty="0"/>
              <a:t>Applicant says this should be 47 cm and requests correction</a:t>
            </a:r>
          </a:p>
          <a:p>
            <a:pPr lvl="1"/>
            <a:r>
              <a:rPr lang="en-GB" dirty="0"/>
              <a:t>47 mm / 47 cm is not “immediately obvious” etc.</a:t>
            </a:r>
          </a:p>
          <a:p>
            <a:pPr lvl="1"/>
            <a:r>
              <a:rPr lang="en-GB" dirty="0"/>
              <a:t>Applicant argues that priority doc discloses 47 cm so either it’s obvious or they can amend.</a:t>
            </a:r>
          </a:p>
          <a:p>
            <a:pPr marL="0" indent="0">
              <a:buNone/>
            </a:pPr>
            <a:r>
              <a:rPr lang="en-GB" sz="2400" dirty="0">
                <a:sym typeface="Wingdings" panose="05000000000000000000" pitchFamily="2" charset="2"/>
              </a:rPr>
              <a:t> Applicant is wrong.</a:t>
            </a:r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993724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15C46-F656-C3B7-9A92-330A8649D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“New” G decisions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3A80C6-310A-C19C-87BF-0AF4D290E2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6697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5019C-D6F4-189D-97C0-7CE4AEB3A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G 1/22, G 2/22</a:t>
            </a:r>
            <a:r>
              <a:rPr lang="en-GB" sz="4000" dirty="0"/>
              <a:t> “entitlement to priority”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955F0-3D7B-AF43-DC61-F93018505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EPO can assess entitlement to priority</a:t>
            </a:r>
          </a:p>
          <a:p>
            <a:r>
              <a:rPr lang="en-GB" sz="2400" dirty="0"/>
              <a:t>EPO assumes that whoever claims priority is entitled, but this can be disproven</a:t>
            </a:r>
          </a:p>
          <a:p>
            <a:pPr lvl="1"/>
            <a:r>
              <a:rPr lang="en-GB" dirty="0"/>
              <a:t>(Previously: prove your right to </a:t>
            </a:r>
            <a:r>
              <a:rPr lang="en-GB" dirty="0" err="1"/>
              <a:t>prio</a:t>
            </a:r>
            <a:r>
              <a:rPr lang="en-GB" dirty="0"/>
              <a:t>; now: prove they don’t have it)</a:t>
            </a:r>
          </a:p>
          <a:p>
            <a:endParaRPr lang="en-GB" sz="2400" dirty="0"/>
          </a:p>
          <a:p>
            <a:r>
              <a:rPr lang="en-GB" sz="2400" dirty="0"/>
              <a:t>This assumption applies also for ex-PCTs</a:t>
            </a:r>
          </a:p>
          <a:p>
            <a:r>
              <a:rPr lang="en-GB" sz="2400" dirty="0"/>
              <a:t>…and if priority application is filed by a subset of applicants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194760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3CE08-8873-F8F4-27D7-9AA7BBDA6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3A7D8-57E0-CAE3-FA14-1890082B2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G 1/23</a:t>
            </a:r>
            <a:r>
              <a:rPr lang="en-GB" sz="4000" dirty="0"/>
              <a:t> “enabling disclosure”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DB227-CBB2-4478-A162-76A5CEE718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Even non-reproducible features are disclosed if product is made available to the public</a:t>
            </a:r>
          </a:p>
          <a:p>
            <a:r>
              <a:rPr lang="en-GB" sz="2400" dirty="0"/>
              <a:t>Or, “once it is disclosed, it is disclosed and that’s it”</a:t>
            </a:r>
          </a:p>
          <a:p>
            <a:endParaRPr lang="en-GB" sz="2400" dirty="0"/>
          </a:p>
          <a:p>
            <a:r>
              <a:rPr lang="en-GB" sz="2400" dirty="0"/>
              <a:t>Previously in Paper D: whatever was not visible / not possible to reverse-engineer didn’t count as state of the art</a:t>
            </a:r>
          </a:p>
          <a:p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88207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BECAA-963E-417D-96C5-C93BAC93C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FBFE4-C48E-78F9-E7B9-69D5BB031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G 1/24</a:t>
            </a:r>
            <a:r>
              <a:rPr lang="en-GB" sz="4000" dirty="0"/>
              <a:t> “claim interpretation”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21CF3-9807-41CE-1E08-82DFF1674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“The description and any drawings are always referred to when interpreting the claims, and not just in the case of unclarity or ambiguity.”</a:t>
            </a:r>
          </a:p>
          <a:p>
            <a:endParaRPr lang="en-GB" sz="2400" dirty="0"/>
          </a:p>
          <a:p>
            <a:r>
              <a:rPr lang="en-GB" sz="2400" dirty="0"/>
              <a:t>Practically, this decision seems to change very little</a:t>
            </a:r>
            <a:br>
              <a:rPr lang="en-GB" sz="2400" dirty="0"/>
            </a:br>
            <a:r>
              <a:rPr lang="en-GB" sz="2400" dirty="0"/>
              <a:t>(‘referred to’ is not necessarily the same as ‘followed’)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165131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2AD01-E7D6-50CA-54E3-A4ACAB7D4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CC7D-035C-8B39-5F68-D6779D308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G 2/24</a:t>
            </a:r>
            <a:r>
              <a:rPr lang="en-GB" sz="4000" dirty="0"/>
              <a:t> “intervention in appeal”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0581DE-3755-B3EB-2C68-0A64654BF6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If there are </a:t>
            </a:r>
            <a:br>
              <a:rPr lang="en-GB" sz="2400" dirty="0"/>
            </a:br>
            <a:r>
              <a:rPr lang="en-GB" sz="2400" dirty="0"/>
              <a:t>- regular appellants and </a:t>
            </a:r>
            <a:br>
              <a:rPr lang="en-GB" sz="2400" dirty="0"/>
            </a:br>
            <a:r>
              <a:rPr lang="en-GB" sz="2400" dirty="0"/>
              <a:t>- opposition interveners </a:t>
            </a:r>
            <a:r>
              <a:rPr lang="en-GB" sz="2400" i="1" dirty="0"/>
              <a:t>who only intervened in the appeal stage</a:t>
            </a:r>
            <a:r>
              <a:rPr lang="en-GB" sz="2400" dirty="0"/>
              <a:t>, </a:t>
            </a:r>
            <a:br>
              <a:rPr lang="en-GB" sz="2400" dirty="0"/>
            </a:br>
            <a:r>
              <a:rPr lang="en-GB" sz="2400" dirty="0"/>
              <a:t>and if the regular appellants all withdraw their appeals, </a:t>
            </a:r>
            <a:br>
              <a:rPr lang="en-GB" sz="2400" dirty="0"/>
            </a:br>
            <a:r>
              <a:rPr lang="en-GB" sz="2400" dirty="0"/>
              <a:t>then the interveners cannot continue on their own.</a:t>
            </a:r>
          </a:p>
          <a:p>
            <a:r>
              <a:rPr lang="en-GB" sz="2400" dirty="0"/>
              <a:t>The intervening third party does not acquire an appellant status.</a:t>
            </a:r>
          </a:p>
          <a:p>
            <a:endParaRPr lang="en-GB" sz="2400" dirty="0"/>
          </a:p>
          <a:p>
            <a:r>
              <a:rPr lang="en-GB" sz="2400" dirty="0"/>
              <a:t>(</a:t>
            </a:r>
            <a:r>
              <a:rPr lang="en-GB" sz="2400" b="1" dirty="0"/>
              <a:t>G 3/04</a:t>
            </a:r>
            <a:r>
              <a:rPr lang="en-GB" sz="2400" dirty="0"/>
              <a:t> was right the whole time)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4866958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A80472D-7B99-0812-A623-22BF49CDC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Top 3 case-law heavy topics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5E65A1-AB62-AD5E-8175-2D9477D736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9385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11B75-7065-6018-DC30-ACE5D093B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Disclaimers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19FC8-1F6D-0B8F-DE76-9DD2759D3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en-GB" sz="2400" dirty="0"/>
              <a:t>Disclosed disclaimer (“not A” in the application as filed) – no pb</a:t>
            </a:r>
          </a:p>
          <a:p>
            <a:r>
              <a:rPr lang="en-GB" sz="2400" dirty="0"/>
              <a:t>Undisclosed disclaimer (neither “B” nor “not B” in the application as filed)</a:t>
            </a:r>
          </a:p>
          <a:p>
            <a:pPr lvl="1"/>
            <a:r>
              <a:rPr lang="en-GB" b="1" dirty="0"/>
              <a:t>G 1/03, G1/16</a:t>
            </a:r>
            <a:r>
              <a:rPr lang="en-GB" dirty="0"/>
              <a:t> undisclosed disclaimer can only restore novelty in special cases</a:t>
            </a:r>
          </a:p>
          <a:p>
            <a:pPr lvl="1"/>
            <a:r>
              <a:rPr lang="en-GB" dirty="0"/>
              <a:t>it can’t remedy anything else, or serve two purposes (one legit, one not)</a:t>
            </a:r>
          </a:p>
          <a:p>
            <a:r>
              <a:rPr lang="en-GB" sz="2400" dirty="0"/>
              <a:t>Disclaiming stuff disclosed positively (“C” disclosed in the application as filed but “not C” is not)</a:t>
            </a:r>
          </a:p>
          <a:p>
            <a:pPr lvl="1"/>
            <a:r>
              <a:rPr lang="en-GB" b="1" dirty="0"/>
              <a:t>G 2/10</a:t>
            </a:r>
            <a:r>
              <a:rPr lang="en-GB" dirty="0"/>
              <a:t> the test is, is what remains directly and unambiguously disclosed</a:t>
            </a:r>
          </a:p>
          <a:p>
            <a:pPr lvl="1"/>
            <a:r>
              <a:rPr lang="en-GB" dirty="0"/>
              <a:t>beware intermediate generalisation</a:t>
            </a:r>
          </a:p>
          <a:p>
            <a:endParaRPr lang="en-GB" sz="2400" dirty="0"/>
          </a:p>
          <a:p>
            <a:r>
              <a:rPr lang="en-GB" sz="2400" dirty="0"/>
              <a:t>H-V, 4 has a neat summary of how to deal with each of these situations</a:t>
            </a:r>
          </a:p>
          <a:p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482905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E3E89-2AA8-4BF4-C516-8C21829CE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Warning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709B2-6719-9350-3C3B-D4EF2C98E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I am not exam committee</a:t>
            </a:r>
          </a:p>
          <a:p>
            <a:r>
              <a:rPr lang="en-GB" sz="2400" dirty="0"/>
              <a:t>I do not draft the papers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b="1" dirty="0"/>
              <a:t>Do not make important life decisions based on this overview talk. </a:t>
            </a:r>
            <a:r>
              <a:rPr lang="en-GB" sz="2400" b="1" dirty="0">
                <a:sym typeface="Wingdings" panose="05000000000000000000" pitchFamily="2" charset="2"/>
              </a:rPr>
              <a:t>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411693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9ECDD-378F-94AE-BFBE-38F250B7E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Oral proceedings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35278-B361-0A69-0BEC-04C1712CA4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b="1" dirty="0"/>
              <a:t>G 4/92</a:t>
            </a:r>
            <a:r>
              <a:rPr lang="en-GB" sz="2400" dirty="0"/>
              <a:t> about new evidence taking absent party by surprise</a:t>
            </a:r>
          </a:p>
          <a:p>
            <a:r>
              <a:rPr lang="en-GB" sz="2400" b="1" dirty="0"/>
              <a:t>G 4/95</a:t>
            </a:r>
            <a:r>
              <a:rPr lang="en-GB" sz="2400" dirty="0"/>
              <a:t> on accompanying persons speaking at OP</a:t>
            </a:r>
          </a:p>
          <a:p>
            <a:r>
              <a:rPr lang="en-GB" sz="2400" b="1" dirty="0"/>
              <a:t>G 1/21</a:t>
            </a:r>
            <a:r>
              <a:rPr lang="en-GB" sz="2400" dirty="0"/>
              <a:t> “oral proceedings by videoconference”</a:t>
            </a:r>
            <a:endParaRPr lang="en-GB" sz="2400" b="1" dirty="0"/>
          </a:p>
          <a:p>
            <a:r>
              <a:rPr lang="en-GB" sz="2400" dirty="0"/>
              <a:t>…and a bunch of Ts</a:t>
            </a:r>
          </a:p>
          <a:p>
            <a:endParaRPr lang="en-GB" sz="2400" dirty="0"/>
          </a:p>
          <a:p>
            <a:r>
              <a:rPr lang="en-GB" sz="2400" dirty="0"/>
              <a:t>See GL E-III, they cite all the important Ts there</a:t>
            </a:r>
          </a:p>
          <a:p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190878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F198E-366C-4DC2-EE46-F4A25A1B0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Oppositions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128FD-CAC2-5369-6E7B-B44080A35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en-GB" sz="2400" dirty="0"/>
              <a:t>Case law for oppositions is in GL part D</a:t>
            </a:r>
          </a:p>
          <a:p>
            <a:endParaRPr lang="en-GB" sz="2400" dirty="0"/>
          </a:p>
          <a:p>
            <a:r>
              <a:rPr lang="en-GB" sz="2400" dirty="0"/>
              <a:t>Selection:</a:t>
            </a:r>
          </a:p>
          <a:p>
            <a:pPr lvl="1"/>
            <a:r>
              <a:rPr lang="en-GB" b="1" dirty="0"/>
              <a:t>G 1/84</a:t>
            </a:r>
            <a:r>
              <a:rPr lang="en-GB" dirty="0"/>
              <a:t>, </a:t>
            </a:r>
            <a:r>
              <a:rPr lang="en-GB" b="1" dirty="0"/>
              <a:t>G 9/93</a:t>
            </a:r>
            <a:r>
              <a:rPr lang="en-GB" dirty="0"/>
              <a:t>, </a:t>
            </a:r>
            <a:r>
              <a:rPr lang="en-GB" b="1" dirty="0"/>
              <a:t>G 3/97</a:t>
            </a:r>
            <a:r>
              <a:rPr lang="en-GB" dirty="0"/>
              <a:t> “any person”</a:t>
            </a:r>
          </a:p>
          <a:p>
            <a:pPr lvl="1"/>
            <a:r>
              <a:rPr lang="en-GB" b="1" dirty="0"/>
              <a:t>G 4/88</a:t>
            </a:r>
            <a:r>
              <a:rPr lang="en-GB" dirty="0"/>
              <a:t> &amp; </a:t>
            </a:r>
            <a:r>
              <a:rPr lang="en-GB" b="1" dirty="0"/>
              <a:t>G 2/04</a:t>
            </a:r>
            <a:r>
              <a:rPr lang="en-GB" dirty="0"/>
              <a:t> “transfer of opposition”</a:t>
            </a:r>
          </a:p>
          <a:p>
            <a:pPr lvl="1"/>
            <a:r>
              <a:rPr lang="en-GB" b="1" dirty="0"/>
              <a:t>G 3/99</a:t>
            </a:r>
            <a:r>
              <a:rPr lang="en-GB" dirty="0"/>
              <a:t> “joint opponents”</a:t>
            </a:r>
          </a:p>
          <a:p>
            <a:pPr lvl="1"/>
            <a:r>
              <a:rPr lang="en-GB" b="1" dirty="0"/>
              <a:t>G 9/91</a:t>
            </a:r>
            <a:r>
              <a:rPr lang="en-GB" dirty="0"/>
              <a:t> &amp; </a:t>
            </a:r>
            <a:r>
              <a:rPr lang="en-GB" b="1" dirty="0"/>
              <a:t>G 10/91</a:t>
            </a:r>
            <a:r>
              <a:rPr lang="en-GB" dirty="0"/>
              <a:t> “late filed”; </a:t>
            </a:r>
            <a:r>
              <a:rPr lang="en-GB" b="1" dirty="0"/>
              <a:t>G 1/95</a:t>
            </a:r>
            <a:r>
              <a:rPr lang="en-GB" dirty="0"/>
              <a:t> &amp; </a:t>
            </a:r>
            <a:r>
              <a:rPr lang="en-GB" b="1" dirty="0"/>
              <a:t>G 7/95</a:t>
            </a:r>
            <a:r>
              <a:rPr lang="en-GB" dirty="0"/>
              <a:t> “separate grounds”</a:t>
            </a:r>
          </a:p>
          <a:p>
            <a:pPr lvl="1"/>
            <a:r>
              <a:rPr lang="en-GB" b="1" dirty="0"/>
              <a:t>G 1/91</a:t>
            </a:r>
            <a:r>
              <a:rPr lang="en-GB" dirty="0"/>
              <a:t> “unity”, </a:t>
            </a:r>
            <a:r>
              <a:rPr lang="en-GB" b="1" dirty="0"/>
              <a:t>G 3/14</a:t>
            </a:r>
            <a:r>
              <a:rPr lang="en-GB" dirty="0"/>
              <a:t> “clarity”</a:t>
            </a:r>
          </a:p>
          <a:p>
            <a:pPr lvl="1"/>
            <a:r>
              <a:rPr lang="en-GB" b="1" dirty="0"/>
              <a:t>G 4/91</a:t>
            </a:r>
            <a:r>
              <a:rPr lang="en-GB" dirty="0"/>
              <a:t> &amp; </a:t>
            </a:r>
            <a:r>
              <a:rPr lang="en-GB" b="1" dirty="0"/>
              <a:t>G 1/94</a:t>
            </a:r>
            <a:r>
              <a:rPr lang="en-GB" dirty="0"/>
              <a:t> “intervention”</a:t>
            </a:r>
          </a:p>
          <a:p>
            <a:pPr lvl="1"/>
            <a:r>
              <a:rPr lang="en-GB" b="1" dirty="0"/>
              <a:t>G 1/13</a:t>
            </a:r>
            <a:r>
              <a:rPr lang="en-GB" dirty="0"/>
              <a:t> “party status”</a:t>
            </a:r>
          </a:p>
          <a:p>
            <a:pPr lvl="1"/>
            <a:r>
              <a:rPr lang="en-GB" b="1" dirty="0"/>
              <a:t>G 1/10 </a:t>
            </a:r>
            <a:r>
              <a:rPr lang="en-GB" dirty="0"/>
              <a:t>“requests for correcting patent”</a:t>
            </a:r>
          </a:p>
          <a:p>
            <a:pPr marL="0" indent="0">
              <a:buNone/>
            </a:pPr>
            <a:r>
              <a:rPr lang="en-GB" sz="2400" dirty="0"/>
              <a:t>+ the OP case law as/if applicable (beware)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7354352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F198E-366C-4DC2-EE46-F4A25A1B0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Note about appeals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128FD-CAC2-5369-6E7B-B44080A35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Some of the list (</a:t>
            </a:r>
            <a:r>
              <a:rPr lang="en-GB" sz="2400" i="1" dirty="0"/>
              <a:t>previous slide</a:t>
            </a:r>
            <a:r>
              <a:rPr lang="en-GB" sz="2400" dirty="0"/>
              <a:t>) applicable to appeals</a:t>
            </a:r>
          </a:p>
          <a:p>
            <a:r>
              <a:rPr lang="en-GB" sz="2400" dirty="0"/>
              <a:t>In addition, e.g.:</a:t>
            </a:r>
          </a:p>
          <a:p>
            <a:pPr lvl="1"/>
            <a:r>
              <a:rPr lang="en-GB" b="1" dirty="0"/>
              <a:t>G 3/04</a:t>
            </a:r>
            <a:r>
              <a:rPr lang="en-GB" dirty="0"/>
              <a:t> &amp; </a:t>
            </a:r>
            <a:r>
              <a:rPr lang="en-GB" b="1" dirty="0"/>
              <a:t>G 2/24</a:t>
            </a:r>
            <a:r>
              <a:rPr lang="en-GB" dirty="0"/>
              <a:t> “intervention in appeal”</a:t>
            </a:r>
          </a:p>
          <a:p>
            <a:pPr lvl="1"/>
            <a:r>
              <a:rPr lang="en-GB" b="1" dirty="0"/>
              <a:t>G 1/18</a:t>
            </a:r>
            <a:r>
              <a:rPr lang="en-GB" dirty="0"/>
              <a:t> “deemed not filed”</a:t>
            </a:r>
          </a:p>
          <a:p>
            <a:pPr lvl="1"/>
            <a:r>
              <a:rPr lang="en-GB" b="1" dirty="0"/>
              <a:t>G 1/13</a:t>
            </a:r>
            <a:r>
              <a:rPr lang="en-GB" dirty="0"/>
              <a:t> “identity of appellant”</a:t>
            </a:r>
          </a:p>
          <a:p>
            <a:endParaRPr lang="en-GB" sz="2400" dirty="0"/>
          </a:p>
          <a:p>
            <a:r>
              <a:rPr lang="en-GB" sz="2400" dirty="0"/>
              <a:t>Appeals are </a:t>
            </a:r>
            <a:r>
              <a:rPr lang="en-GB" sz="2400" u="sng" dirty="0"/>
              <a:t>not</a:t>
            </a:r>
            <a:r>
              <a:rPr lang="en-GB" sz="2400" dirty="0"/>
              <a:t> in GL (</a:t>
            </a:r>
            <a:r>
              <a:rPr lang="en-GB" sz="2400" dirty="0" err="1"/>
              <a:t>BoA</a:t>
            </a:r>
            <a:r>
              <a:rPr lang="en-GB" sz="2400" dirty="0"/>
              <a:t> not bound by GL)</a:t>
            </a:r>
          </a:p>
          <a:p>
            <a:pPr lvl="1"/>
            <a:r>
              <a:rPr lang="en-GB" dirty="0"/>
              <a:t>Do read RPBA (OJ EPO 2024, A15)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545679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659E18-418B-8C5B-BD8F-7C615EDFBB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55" y="658941"/>
            <a:ext cx="6583680" cy="2387600"/>
          </a:xfrm>
        </p:spPr>
        <p:txBody>
          <a:bodyPr>
            <a:normAutofit fontScale="90000"/>
          </a:bodyPr>
          <a:lstStyle/>
          <a:p>
            <a:r>
              <a:rPr lang="en-GB" sz="2800" dirty="0"/>
              <a:t>(This could go on and on, so…)</a:t>
            </a:r>
            <a:br>
              <a:rPr lang="en-GB" sz="3200" dirty="0"/>
            </a:br>
            <a:br>
              <a:rPr lang="en-GB" sz="5400" dirty="0"/>
            </a:br>
            <a:r>
              <a:rPr lang="en-GB" sz="5400" dirty="0"/>
              <a:t>All the best for the exams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F0A12B3-84C7-6E08-4502-62F2E813DD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9086" y="3610757"/>
            <a:ext cx="5199017" cy="1655762"/>
          </a:xfrm>
        </p:spPr>
        <p:txBody>
          <a:bodyPr>
            <a:normAutofit/>
          </a:bodyPr>
          <a:lstStyle/>
          <a:p>
            <a:br>
              <a:rPr lang="en-GB" sz="3200" dirty="0"/>
            </a:br>
            <a:r>
              <a:rPr lang="en-GB" sz="3200" dirty="0"/>
              <a:t>(The End)</a:t>
            </a:r>
            <a:endParaRPr lang="en-GB" sz="3200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04C93E-DEDA-11DC-53EB-730341F40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473" y="116274"/>
            <a:ext cx="5291527" cy="662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80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9BAB7-69E9-7674-8BB5-8DD647900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Is this just for the legal paper?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6C416-CFCC-2601-4A8F-56B325ABF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en-GB" sz="2400" dirty="0"/>
              <a:t>Not really!</a:t>
            </a:r>
          </a:p>
          <a:p>
            <a:endParaRPr lang="en-GB" sz="2400" dirty="0"/>
          </a:p>
          <a:p>
            <a:r>
              <a:rPr lang="en-GB" sz="2400" dirty="0"/>
              <a:t>In all papers, you always have to do the right thing, taking the EPC (</a:t>
            </a:r>
            <a:r>
              <a:rPr lang="en-GB" sz="2400" i="1" dirty="0"/>
              <a:t>and its interpretation</a:t>
            </a:r>
            <a:r>
              <a:rPr lang="en-GB" sz="2400" dirty="0"/>
              <a:t>) into account</a:t>
            </a:r>
          </a:p>
          <a:p>
            <a:pPr lvl="1"/>
            <a:r>
              <a:rPr lang="en-GB" dirty="0"/>
              <a:t>Draft right – not usually case law heavy but you never know.</a:t>
            </a:r>
          </a:p>
          <a:p>
            <a:pPr lvl="1"/>
            <a:r>
              <a:rPr lang="en-GB" dirty="0"/>
              <a:t>Amend right – disclaimer, anyone?</a:t>
            </a:r>
          </a:p>
          <a:p>
            <a:pPr lvl="1"/>
            <a:r>
              <a:rPr lang="en-GB" dirty="0"/>
              <a:t>Oppose right – partial priorities, same invention, divisional subject matter, …</a:t>
            </a:r>
          </a:p>
          <a:p>
            <a:pPr lvl="1"/>
            <a:r>
              <a:rPr lang="en-GB" dirty="0"/>
              <a:t>…</a:t>
            </a:r>
          </a:p>
          <a:p>
            <a:pPr marL="228600" lvl="1">
              <a:spcBef>
                <a:spcPts val="1000"/>
              </a:spcBef>
            </a:pPr>
            <a:endParaRPr lang="en-GB" dirty="0"/>
          </a:p>
          <a:p>
            <a:pPr marL="228600" lvl="1">
              <a:spcBef>
                <a:spcPts val="1000"/>
              </a:spcBef>
            </a:pPr>
            <a:r>
              <a:rPr lang="en-GB" dirty="0"/>
              <a:t>If there’s a G decision relevant to the issue, cite it </a:t>
            </a:r>
            <a:r>
              <a:rPr lang="en-GB" sz="2000" dirty="0"/>
              <a:t>(it looks good)</a:t>
            </a:r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2937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9BAB7-69E9-7674-8BB5-8DD647900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Which cases are really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6C416-CFCC-2601-4A8F-56B325ABF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en-GB" sz="2400" dirty="0"/>
              <a:t>G decisions </a:t>
            </a:r>
          </a:p>
          <a:p>
            <a:pPr lvl="1"/>
            <a:r>
              <a:rPr lang="en-GB" dirty="0"/>
              <a:t>the notorious ones, and</a:t>
            </a:r>
          </a:p>
          <a:p>
            <a:pPr lvl="1"/>
            <a:r>
              <a:rPr lang="en-GB" dirty="0"/>
              <a:t>the more recent ones</a:t>
            </a:r>
          </a:p>
          <a:p>
            <a:endParaRPr lang="en-GB" sz="2400" dirty="0"/>
          </a:p>
          <a:p>
            <a:r>
              <a:rPr lang="en-GB" sz="2400" dirty="0"/>
              <a:t>Case law cited in the GL</a:t>
            </a:r>
          </a:p>
          <a:p>
            <a:pPr lvl="1"/>
            <a:r>
              <a:rPr lang="en-GB" dirty="0"/>
              <a:t>It’s always better to cite G / T / J than the GL… </a:t>
            </a:r>
            <a:r>
              <a:rPr lang="en-GB" sz="1800" dirty="0"/>
              <a:t>(you will look cleverer)</a:t>
            </a:r>
            <a:endParaRPr lang="en-GB" dirty="0"/>
          </a:p>
          <a:p>
            <a:pPr marL="228600" lvl="1">
              <a:spcBef>
                <a:spcPts val="1000"/>
              </a:spcBef>
            </a:pPr>
            <a:endParaRPr lang="en-GB" dirty="0"/>
          </a:p>
          <a:p>
            <a:pPr marL="228600" lvl="1">
              <a:spcBef>
                <a:spcPts val="1000"/>
              </a:spcBef>
            </a:pPr>
            <a:r>
              <a:rPr lang="en-GB" dirty="0"/>
              <a:t>Notorious Ts and </a:t>
            </a:r>
            <a:r>
              <a:rPr lang="en-GB" dirty="0" err="1"/>
              <a:t>Js</a:t>
            </a:r>
            <a:r>
              <a:rPr lang="en-GB" dirty="0"/>
              <a:t> (these are in the GL)</a:t>
            </a:r>
          </a:p>
          <a:p>
            <a:pPr marL="228600" lvl="1">
              <a:spcBef>
                <a:spcPts val="1000"/>
              </a:spcBef>
            </a:pPr>
            <a:endParaRPr lang="en-GB" dirty="0"/>
          </a:p>
          <a:p>
            <a:pPr marL="228600" lvl="1">
              <a:spcBef>
                <a:spcPts val="1000"/>
              </a:spcBef>
            </a:pPr>
            <a:r>
              <a:rPr lang="en-GB" dirty="0"/>
              <a:t>(“White Book” usually not needed)</a:t>
            </a:r>
          </a:p>
        </p:txBody>
      </p:sp>
    </p:spTree>
    <p:extLst>
      <p:ext uri="{BB962C8B-B14F-4D97-AF65-F5344CB8AC3E}">
        <p14:creationId xmlns:p14="http://schemas.microsoft.com/office/powerpoint/2010/main" val="751746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9BAB7-69E9-7674-8BB5-8DD647900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Good news for legal papers!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6C416-CFCC-2601-4A8F-56B325ABF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909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GB" sz="2400" dirty="0"/>
              <a:t>PCT may be daunting </a:t>
            </a:r>
            <a:r>
              <a:rPr lang="en-GB" sz="2400" dirty="0">
                <a:solidFill>
                  <a:srgbClr val="FF0000"/>
                </a:solidFill>
              </a:rPr>
              <a:t>b</a:t>
            </a:r>
            <a:r>
              <a:rPr lang="en-GB" sz="2400" dirty="0">
                <a:solidFill>
                  <a:srgbClr val="FFC000"/>
                </a:solidFill>
              </a:rPr>
              <a:t>u</a:t>
            </a:r>
            <a:r>
              <a:rPr lang="en-GB" sz="2400" dirty="0">
                <a:solidFill>
                  <a:schemeClr val="accent6"/>
                </a:solidFill>
              </a:rPr>
              <a:t>t</a:t>
            </a:r>
            <a:r>
              <a:rPr lang="en-GB" sz="2400" dirty="0"/>
              <a:t> </a:t>
            </a:r>
            <a:r>
              <a:rPr lang="en-GB" sz="2400" dirty="0">
                <a:solidFill>
                  <a:srgbClr val="00B0F0"/>
                </a:solidFill>
              </a:rPr>
              <a:t>t</a:t>
            </a:r>
            <a:r>
              <a:rPr lang="en-GB" sz="2400" dirty="0">
                <a:solidFill>
                  <a:srgbClr val="7030A0"/>
                </a:solidFill>
              </a:rPr>
              <a:t>h</a:t>
            </a:r>
            <a:r>
              <a:rPr lang="en-GB" sz="2400" dirty="0">
                <a:solidFill>
                  <a:srgbClr val="FF0000"/>
                </a:solidFill>
              </a:rPr>
              <a:t>e</a:t>
            </a:r>
            <a:r>
              <a:rPr lang="en-GB" sz="2400" dirty="0">
                <a:solidFill>
                  <a:srgbClr val="FFC000"/>
                </a:solidFill>
              </a:rPr>
              <a:t>r</a:t>
            </a:r>
            <a:r>
              <a:rPr lang="en-GB" sz="2400" dirty="0">
                <a:solidFill>
                  <a:schemeClr val="accent6"/>
                </a:solidFill>
              </a:rPr>
              <a:t>e</a:t>
            </a:r>
            <a:r>
              <a:rPr lang="en-GB" sz="2400" dirty="0">
                <a:solidFill>
                  <a:srgbClr val="00B0F0"/>
                </a:solidFill>
              </a:rPr>
              <a:t>’</a:t>
            </a:r>
            <a:r>
              <a:rPr lang="en-GB" sz="2400" dirty="0">
                <a:solidFill>
                  <a:srgbClr val="7030A0"/>
                </a:solidFill>
              </a:rPr>
              <a:t>s</a:t>
            </a:r>
            <a:r>
              <a:rPr lang="en-GB" sz="2400" dirty="0"/>
              <a:t> </a:t>
            </a:r>
            <a:r>
              <a:rPr lang="en-GB" sz="2400" dirty="0">
                <a:solidFill>
                  <a:srgbClr val="FF0000"/>
                </a:solidFill>
              </a:rPr>
              <a:t>n</a:t>
            </a:r>
            <a:r>
              <a:rPr lang="en-GB" sz="2400" dirty="0">
                <a:solidFill>
                  <a:srgbClr val="FFC000"/>
                </a:solidFill>
              </a:rPr>
              <a:t>o</a:t>
            </a:r>
            <a:r>
              <a:rPr lang="en-GB" sz="2400" dirty="0"/>
              <a:t> </a:t>
            </a:r>
            <a:r>
              <a:rPr lang="en-GB" sz="2400" dirty="0">
                <a:solidFill>
                  <a:schemeClr val="accent6"/>
                </a:solidFill>
              </a:rPr>
              <a:t>c</a:t>
            </a:r>
            <a:r>
              <a:rPr lang="en-GB" sz="2400" dirty="0">
                <a:solidFill>
                  <a:srgbClr val="00B0F0"/>
                </a:solidFill>
              </a:rPr>
              <a:t>a</a:t>
            </a:r>
            <a:r>
              <a:rPr lang="en-GB" sz="2400" dirty="0">
                <a:solidFill>
                  <a:srgbClr val="7030A0"/>
                </a:solidFill>
              </a:rPr>
              <a:t>s</a:t>
            </a:r>
            <a:r>
              <a:rPr lang="en-GB" sz="2400" dirty="0">
                <a:solidFill>
                  <a:srgbClr val="FF0000"/>
                </a:solidFill>
              </a:rPr>
              <a:t>e</a:t>
            </a:r>
            <a:r>
              <a:rPr lang="en-GB" sz="2400" dirty="0"/>
              <a:t> </a:t>
            </a:r>
            <a:r>
              <a:rPr lang="en-GB" sz="2400" dirty="0">
                <a:solidFill>
                  <a:srgbClr val="FFC000"/>
                </a:solidFill>
              </a:rPr>
              <a:t>l</a:t>
            </a:r>
            <a:r>
              <a:rPr lang="en-GB" sz="2400" dirty="0">
                <a:solidFill>
                  <a:schemeClr val="accent6"/>
                </a:solidFill>
              </a:rPr>
              <a:t>a</a:t>
            </a:r>
            <a:r>
              <a:rPr lang="en-GB" sz="2400" dirty="0">
                <a:solidFill>
                  <a:srgbClr val="00B0F0"/>
                </a:solidFill>
              </a:rPr>
              <a:t>w</a:t>
            </a:r>
            <a:r>
              <a:rPr lang="en-GB" sz="2400" dirty="0">
                <a:solidFill>
                  <a:srgbClr val="7030A0"/>
                </a:solidFill>
              </a:rPr>
              <a:t>!</a:t>
            </a:r>
          </a:p>
          <a:p>
            <a:pPr lvl="1"/>
            <a:r>
              <a:rPr lang="en-GB" dirty="0"/>
              <a:t>(There’s no possibility to appeal)</a:t>
            </a:r>
          </a:p>
          <a:p>
            <a:pPr lvl="1"/>
            <a:r>
              <a:rPr lang="en-GB" dirty="0"/>
              <a:t>PCT is ‘self-contained’</a:t>
            </a:r>
          </a:p>
          <a:p>
            <a:endParaRPr lang="en-GB" sz="2400" dirty="0"/>
          </a:p>
          <a:p>
            <a:r>
              <a:rPr lang="en-GB" sz="2400" dirty="0"/>
              <a:t>Hands up who likes PCT tiny little bit more now. </a:t>
            </a:r>
            <a:r>
              <a:rPr lang="en-GB" sz="2400" dirty="0">
                <a:sym typeface="Wingdings" panose="05000000000000000000" pitchFamily="2" charset="2"/>
              </a:rPr>
              <a:t>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879217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13DE1-4006-B0BF-BE0D-25DF1644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G</a:t>
            </a:r>
            <a:r>
              <a:rPr lang="en-GB" sz="4000" dirty="0"/>
              <a:t> decisions that feature </a:t>
            </a:r>
            <a:br>
              <a:rPr lang="en-GB" sz="4000" dirty="0"/>
            </a:br>
            <a:r>
              <a:rPr lang="en-GB" sz="4000" dirty="0"/>
              <a:t>“often” in papers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F95D55-D801-CDF7-718B-D969093257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Oldies but goldies </a:t>
            </a:r>
            <a:r>
              <a:rPr lang="en-GB" dirty="0">
                <a:sym typeface="Wingdings" panose="05000000000000000000" pitchFamily="2" charset="2"/>
              </a:rPr>
              <a:t>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4786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9BAB7-69E9-7674-8BB5-8DD647900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G 1/15</a:t>
            </a:r>
            <a:r>
              <a:rPr lang="en-GB" sz="4000" dirty="0"/>
              <a:t> “partial priorities”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6C416-CFCC-2601-4A8F-56B325ABF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4" y="1825624"/>
            <a:ext cx="10515600" cy="5032375"/>
          </a:xfrm>
        </p:spPr>
        <p:txBody>
          <a:bodyPr>
            <a:normAutofit/>
          </a:bodyPr>
          <a:lstStyle/>
          <a:p>
            <a:r>
              <a:rPr lang="en-GB" sz="2400" dirty="0"/>
              <a:t>Typical scenario:</a:t>
            </a:r>
          </a:p>
          <a:p>
            <a:pPr lvl="1"/>
            <a:r>
              <a:rPr lang="en-GB" dirty="0"/>
              <a:t>Priority application: range 3-7</a:t>
            </a:r>
          </a:p>
          <a:p>
            <a:pPr lvl="1"/>
            <a:r>
              <a:rPr lang="en-GB" dirty="0"/>
              <a:t>Application as filed: range 1-10</a:t>
            </a:r>
          </a:p>
          <a:p>
            <a:pPr marL="457200" lvl="1" indent="0">
              <a:buNone/>
            </a:pP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/>
              <a:t>Conclusion 1: effective date = PD for 3-7, = </a:t>
            </a:r>
            <a:r>
              <a:rPr lang="en-GB" dirty="0" err="1"/>
              <a:t>DoF</a:t>
            </a:r>
            <a:r>
              <a:rPr lang="en-GB" dirty="0"/>
              <a:t> for 1-2.99 &amp; 7.01-10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Prior art: effective date between PD and </a:t>
            </a:r>
            <a:r>
              <a:rPr lang="en-GB" dirty="0" err="1"/>
              <a:t>DoF</a:t>
            </a:r>
            <a:r>
              <a:rPr lang="en-GB" dirty="0"/>
              <a:t>, discloses 2, 4, 6, 8</a:t>
            </a:r>
          </a:p>
          <a:p>
            <a:pPr marL="457200" lvl="1" indent="0">
              <a:buNone/>
            </a:pPr>
            <a:r>
              <a:rPr lang="en-GB" dirty="0">
                <a:sym typeface="Wingdings" panose="05000000000000000000" pitchFamily="2" charset="2"/>
              </a:rPr>
              <a:t> Conclusion 2: 3-7 survives, rest is 💀</a:t>
            </a:r>
            <a:endParaRPr lang="en-GB" dirty="0"/>
          </a:p>
          <a:p>
            <a:endParaRPr lang="en-GB" sz="2400" dirty="0"/>
          </a:p>
          <a:p>
            <a:r>
              <a:rPr lang="en-GB" sz="2400" dirty="0"/>
              <a:t>Claims with more than one effective date are popular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38151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89402-4A80-3EA8-9998-A40E1F9CC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G 3/14 </a:t>
            </a:r>
            <a:r>
              <a:rPr lang="en-GB" sz="4000" dirty="0"/>
              <a:t>“clarity in opposition”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729569-71E0-74C9-E9BE-1DB761E8C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Clarity of amended claims never examined if:</a:t>
            </a:r>
          </a:p>
          <a:p>
            <a:pPr lvl="1"/>
            <a:r>
              <a:rPr lang="en-GB" dirty="0"/>
              <a:t>Claims were granted like that, or</a:t>
            </a:r>
          </a:p>
          <a:p>
            <a:pPr lvl="1"/>
            <a:r>
              <a:rPr lang="en-GB" dirty="0"/>
              <a:t>Amendment comes from dependent claims which were granted like that</a:t>
            </a:r>
          </a:p>
          <a:p>
            <a:pPr lvl="1"/>
            <a:endParaRPr lang="en-GB" dirty="0"/>
          </a:p>
          <a:p>
            <a:pPr marL="228600" lvl="1">
              <a:spcBef>
                <a:spcPts val="1000"/>
              </a:spcBef>
            </a:pPr>
            <a:r>
              <a:rPr lang="en-GB" dirty="0"/>
              <a:t>Therefore, clarity only relevant if amendment comes from description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25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AFFD5-AA82-9072-EDA6-159667264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G 1/09</a:t>
            </a:r>
            <a:r>
              <a:rPr lang="en-GB" sz="4000" dirty="0"/>
              <a:t> “application pending”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0EDEE-C824-3B34-0E7B-1D72A9D05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(For filing </a:t>
            </a:r>
            <a:r>
              <a:rPr lang="en-GB" sz="2400" dirty="0" err="1"/>
              <a:t>divisionals</a:t>
            </a:r>
            <a:r>
              <a:rPr lang="en-GB" sz="2400" dirty="0"/>
              <a:t>)</a:t>
            </a:r>
          </a:p>
          <a:p>
            <a:endParaRPr lang="en-GB" sz="2400" dirty="0"/>
          </a:p>
          <a:p>
            <a:r>
              <a:rPr lang="en-GB" sz="2400" b="1" dirty="0" err="1"/>
              <a:t>Div</a:t>
            </a:r>
            <a:r>
              <a:rPr lang="en-GB" sz="2400" b="1" dirty="0"/>
              <a:t> of a div</a:t>
            </a:r>
            <a:r>
              <a:rPr lang="en-GB" sz="2400" dirty="0"/>
              <a:t>: the 2nd is enough (the root doesn’t have to be pending)</a:t>
            </a:r>
          </a:p>
          <a:p>
            <a:r>
              <a:rPr lang="en-GB" sz="2400" b="1" dirty="0"/>
              <a:t>Grant</a:t>
            </a:r>
            <a:r>
              <a:rPr lang="en-GB" sz="2400" dirty="0"/>
              <a:t>: up to the eve of publication of grant (a Tues)</a:t>
            </a:r>
          </a:p>
          <a:p>
            <a:r>
              <a:rPr lang="en-GB" sz="2400" b="1" dirty="0"/>
              <a:t>Deemed withdrawn</a:t>
            </a:r>
            <a:r>
              <a:rPr lang="en-GB" sz="2400" dirty="0"/>
              <a:t>: until the TL expires (if it’s gone, you have to further-process it) – with </a:t>
            </a:r>
            <a:r>
              <a:rPr lang="en-GB" sz="2400" b="1" dirty="0"/>
              <a:t>renewal</a:t>
            </a:r>
            <a:r>
              <a:rPr lang="en-GB" sz="2400" dirty="0"/>
              <a:t>, last day of the “+6m” period</a:t>
            </a:r>
          </a:p>
          <a:p>
            <a:r>
              <a:rPr lang="en-GB" sz="2400" b="1" dirty="0"/>
              <a:t>Withdrawn</a:t>
            </a:r>
            <a:r>
              <a:rPr lang="en-GB" sz="2400" dirty="0"/>
              <a:t>: incl. the day of withdrawal (even if div filed later than withdrawal)</a:t>
            </a:r>
          </a:p>
          <a:p>
            <a:r>
              <a:rPr lang="en-GB" sz="2400" b="1" dirty="0"/>
              <a:t>Refused</a:t>
            </a:r>
            <a:r>
              <a:rPr lang="en-GB" sz="2400" dirty="0"/>
              <a:t>: end of the 2m for filing notice of appeal (even if appeal not filed)</a:t>
            </a:r>
          </a:p>
          <a:p>
            <a:r>
              <a:rPr lang="en-GB" sz="2400" b="1" dirty="0"/>
              <a:t>Stay of proceedings </a:t>
            </a:r>
            <a:r>
              <a:rPr lang="en-GB" sz="2400" dirty="0"/>
              <a:t>(“stolen invention”): no div filing possible (but then div is one of the rightful owner’s options - Art. 61(1)(b))</a:t>
            </a:r>
          </a:p>
        </p:txBody>
      </p:sp>
    </p:spTree>
    <p:extLst>
      <p:ext uri="{BB962C8B-B14F-4D97-AF65-F5344CB8AC3E}">
        <p14:creationId xmlns:p14="http://schemas.microsoft.com/office/powerpoint/2010/main" val="4007258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1428</Words>
  <Application>Microsoft Office PowerPoint</Application>
  <PresentationFormat>Widescreen</PresentationFormat>
  <Paragraphs>167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Office Theme</vt:lpstr>
      <vt:lpstr>Case Law for the EQE</vt:lpstr>
      <vt:lpstr>Warning</vt:lpstr>
      <vt:lpstr>Is this just for the legal paper?</vt:lpstr>
      <vt:lpstr>Which cases are really important?</vt:lpstr>
      <vt:lpstr>Good news for legal papers!</vt:lpstr>
      <vt:lpstr>G decisions that feature  “often” in papers</vt:lpstr>
      <vt:lpstr>G 1/15 “partial priorities”</vt:lpstr>
      <vt:lpstr>G 3/14 “clarity in opposition”</vt:lpstr>
      <vt:lpstr>G 1/09 “application pending”</vt:lpstr>
      <vt:lpstr>G 1/05 &amp; G 1/06 “impeccable pedigree”</vt:lpstr>
      <vt:lpstr>G 2/98 “same invention”</vt:lpstr>
      <vt:lpstr>G 3/89 &amp; G 11/91 “content of application as filed”</vt:lpstr>
      <vt:lpstr>“New” G decisions</vt:lpstr>
      <vt:lpstr>G 1/22, G 2/22 “entitlement to priority”</vt:lpstr>
      <vt:lpstr>G 1/23 “enabling disclosure”</vt:lpstr>
      <vt:lpstr>G 1/24 “claim interpretation”</vt:lpstr>
      <vt:lpstr>G 2/24 “intervention in appeal”</vt:lpstr>
      <vt:lpstr>Top 3 case-law heavy topics</vt:lpstr>
      <vt:lpstr>Disclaimers</vt:lpstr>
      <vt:lpstr>Oral proceedings</vt:lpstr>
      <vt:lpstr>Oppositions</vt:lpstr>
      <vt:lpstr>Note about appeals</vt:lpstr>
      <vt:lpstr>(This could go on and on, so…)  All the best for the exams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Law for the EQE</dc:title>
  <dc:creator>Petra Pecharova</dc:creator>
  <cp:lastModifiedBy>Petra Pecharová</cp:lastModifiedBy>
  <cp:revision>123</cp:revision>
  <dcterms:created xsi:type="dcterms:W3CDTF">2023-01-27T17:09:20Z</dcterms:created>
  <dcterms:modified xsi:type="dcterms:W3CDTF">2026-02-17T18:13:44Z</dcterms:modified>
</cp:coreProperties>
</file>